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64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1EBD3-B14F-4FC3-8825-84DFCF938AE8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9CD0C-2C24-4B29-8227-3705ADF761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22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Llamados a crecer: también el cuerpo. Piénsese en la configuración cerebral.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La persona se presenta como: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	-</a:t>
            </a:r>
            <a:r>
              <a:rPr lang="es-ES_tradnl" baseline="0" dirty="0" smtClean="0"/>
              <a:t> Corporeidad. Un componente físico-químico y biológico. Es DUAL: dos modos: ser varón y ser mujer.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aseline="0" dirty="0" smtClean="0"/>
              <a:t>	- Afectividad. Mundo del sentir.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aseline="0" dirty="0" smtClean="0"/>
              <a:t>	- Mentalidad. Mundo de ideas y valores.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aseline="0" dirty="0" smtClean="0"/>
              <a:t>Ver tablas de Bases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23EED-BD56-4873-BD18-F8EFD65E9C0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01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5771778" cy="3600400"/>
          </a:xfrm>
        </p:spPr>
        <p:txBody>
          <a:bodyPr/>
          <a:lstStyle>
            <a:lvl1pPr>
              <a:defRPr>
                <a:latin typeface="NewsGoth BT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404664"/>
            <a:ext cx="5773738" cy="58593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NewsGoth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7A1A8-0F68-4598-88AF-5446B2B98A3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692150" y="990600"/>
            <a:ext cx="569118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tIns="91440" bIns="91440"/>
          <a:lstStyle/>
          <a:p>
            <a:endParaRPr lang="es-ES_tradnl"/>
          </a:p>
        </p:txBody>
      </p:sp>
      <p:pic>
        <p:nvPicPr>
          <p:cNvPr id="9" name="Imagen 6" descr="Sin títul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486400"/>
            <a:ext cx="53943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498B01-5675-431A-81B6-75C9CE2B3C8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589240"/>
            <a:ext cx="5562600" cy="1132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7A1A8-0F68-4598-88AF-5446B2B98A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498B01-5675-431A-81B6-75C9CE2B3C8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589240"/>
            <a:ext cx="5562600" cy="1132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7A1A8-0F68-4598-88AF-5446B2B98A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4" descr="pi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221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 descr="cabece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NewsGoth BT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NewsGoth BT" pitchFamily="34" charset="0"/>
              </a:defRPr>
            </a:lvl1pPr>
            <a:lvl2pPr>
              <a:defRPr>
                <a:latin typeface="NewsGoth BT" pitchFamily="34" charset="0"/>
              </a:defRPr>
            </a:lvl2pPr>
            <a:lvl3pPr>
              <a:defRPr>
                <a:latin typeface="NewsGoth BT" pitchFamily="34" charset="0"/>
              </a:defRPr>
            </a:lvl3pPr>
            <a:lvl4pPr>
              <a:defRPr>
                <a:latin typeface="NewsGoth BT" pitchFamily="34" charset="0"/>
              </a:defRPr>
            </a:lvl4pPr>
            <a:lvl5pPr>
              <a:defRPr>
                <a:latin typeface="NewsGoth BT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9CB7A1A8-0F68-4598-88AF-5446B2B98A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498B01-5675-431A-81B6-75C9CE2B3C8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589240"/>
            <a:ext cx="5562600" cy="1132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7A1A8-0F68-4598-88AF-5446B2B98A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498B01-5675-431A-81B6-75C9CE2B3C8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589240"/>
            <a:ext cx="5562600" cy="1132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7A1A8-0F68-4598-88AF-5446B2B98A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498B01-5675-431A-81B6-75C9CE2B3C8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589240"/>
            <a:ext cx="5562600" cy="1132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7A1A8-0F68-4598-88AF-5446B2B98A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498B01-5675-431A-81B6-75C9CE2B3C8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589240"/>
            <a:ext cx="5562600" cy="1132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7A1A8-0F68-4598-88AF-5446B2B98A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498B01-5675-431A-81B6-75C9CE2B3C8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589240"/>
            <a:ext cx="5562600" cy="1132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7A1A8-0F68-4598-88AF-5446B2B98A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498B01-5675-431A-81B6-75C9CE2B3C8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589240"/>
            <a:ext cx="5562600" cy="1132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7A1A8-0F68-4598-88AF-5446B2B98A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498B01-5675-431A-81B6-75C9CE2B3C8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589240"/>
            <a:ext cx="5562600" cy="1132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7A1A8-0F68-4598-88AF-5446B2B98A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116632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CB7A1A8-0F68-4598-88AF-5446B2B98A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Omnes-Medium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Omnes-Medium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Omnes-Medium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Omnes-Medium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Omnes-Medium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Omnes-Medium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hyperlink" Target="DAIP%20prezzi/content/Prezi.ex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272808" cy="36004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Lo fundamental en un centro educativo que promueve una educación </a:t>
            </a:r>
            <a:r>
              <a:rPr lang="es-ES" i="1" dirty="0" smtClean="0">
                <a:solidFill>
                  <a:schemeClr val="bg1"/>
                </a:solidFill>
              </a:rPr>
              <a:t>centrada en la persona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9600" y="548680"/>
            <a:ext cx="5773738" cy="441920"/>
          </a:xfrm>
        </p:spPr>
        <p:txBody>
          <a:bodyPr/>
          <a:lstStyle/>
          <a:p>
            <a:pPr algn="l"/>
            <a:r>
              <a:rPr lang="es-ES" sz="2400" dirty="0" smtClean="0">
                <a:solidFill>
                  <a:schemeClr val="bg1"/>
                </a:solidFill>
              </a:rPr>
              <a:t>José Antonio Alcázar Cano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9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Ideas básicas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824536"/>
          </a:xfrm>
        </p:spPr>
        <p:txBody>
          <a:bodyPr/>
          <a:lstStyle/>
          <a:p>
            <a:pPr marL="174625" indent="-174625"/>
            <a:r>
              <a:rPr lang="es-ES" sz="2800" dirty="0" smtClean="0"/>
              <a:t>La educación es el despliegue personal de la libertad responsable.</a:t>
            </a:r>
          </a:p>
          <a:p>
            <a:pPr marL="174625" indent="-174625"/>
            <a:r>
              <a:rPr lang="es-ES" sz="2800" dirty="0" smtClean="0"/>
              <a:t>La </a:t>
            </a:r>
            <a:r>
              <a:rPr lang="es-ES" sz="2800" dirty="0" err="1" smtClean="0"/>
              <a:t>preceptoría</a:t>
            </a:r>
            <a:r>
              <a:rPr lang="es-ES" sz="2800" dirty="0" smtClean="0"/>
              <a:t> como modo de personalizar la educación: conversación natural que se da entre una persona con más experiencia de la vida y conocimiento y otra que acepta libremente su invitación a dialogar.</a:t>
            </a:r>
          </a:p>
          <a:p>
            <a:pPr marL="174625" indent="-174625"/>
            <a:r>
              <a:rPr lang="es-ES" sz="2800" dirty="0" smtClean="0"/>
              <a:t>Intensa colaboración entre la familia y el centro educativo.</a:t>
            </a:r>
          </a:p>
          <a:p>
            <a:pPr marL="174625" indent="-174625"/>
            <a:r>
              <a:rPr lang="es-ES" sz="2800" dirty="0" smtClean="0"/>
              <a:t>Metodológicamente muy abierto al cambio, a encontrar los mejores medios adecuados a los grandes fines educativos.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0800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Ideas básicas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Consideración atenta y fraternal a las personas. Espíritu de servicio.</a:t>
            </a:r>
          </a:p>
          <a:p>
            <a:r>
              <a:rPr lang="es-ES" dirty="0" smtClean="0"/>
              <a:t>Cuidado material de las cosas, la limpieza.</a:t>
            </a:r>
          </a:p>
          <a:p>
            <a:r>
              <a:rPr lang="es-ES" dirty="0" smtClean="0"/>
              <a:t>La educación diferenciada por sexo, en determinadas edades, una consecuencia de la personalización.</a:t>
            </a:r>
          </a:p>
          <a:p>
            <a:r>
              <a:rPr lang="es-ES" dirty="0" smtClean="0"/>
              <a:t>El gobierno colegiado o participado. Cauces de participación.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32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Trabajo bien hecho.</a:t>
            </a:r>
          </a:p>
          <a:p>
            <a:r>
              <a:rPr lang="es-ES" dirty="0" smtClean="0"/>
              <a:t>Cuidado de las cosas pequeñas.</a:t>
            </a:r>
          </a:p>
          <a:p>
            <a:r>
              <a:rPr lang="es-ES" dirty="0" smtClean="0"/>
              <a:t>Respeto y Confianza. Amabilidad.</a:t>
            </a:r>
          </a:p>
          <a:p>
            <a:r>
              <a:rPr lang="es-ES" dirty="0" smtClean="0"/>
              <a:t>Atención personal: a cada uno.</a:t>
            </a:r>
          </a:p>
          <a:p>
            <a:r>
              <a:rPr lang="es-ES" dirty="0" smtClean="0"/>
              <a:t>Se educa en libertad a ciudadanos responsables.</a:t>
            </a:r>
          </a:p>
          <a:p>
            <a:r>
              <a:rPr lang="es-ES" dirty="0" smtClean="0"/>
              <a:t>Cariño - Exigencia – </a:t>
            </a:r>
            <a:r>
              <a:rPr lang="es-ES" dirty="0"/>
              <a:t>C</a:t>
            </a:r>
            <a:r>
              <a:rPr lang="es-ES" dirty="0" smtClean="0"/>
              <a:t>ompromiso - Alegría.</a:t>
            </a: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Ideas básicas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78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50106"/>
          </a:xfrm>
        </p:spPr>
        <p:txBody>
          <a:bodyPr/>
          <a:lstStyle/>
          <a:p>
            <a:r>
              <a:rPr lang="es-ES" dirty="0" smtClean="0"/>
              <a:t>14 de octubre de 1951. 3 indicaciones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525963"/>
          </a:xfrm>
        </p:spPr>
        <p:txBody>
          <a:bodyPr/>
          <a:lstStyle/>
          <a:p>
            <a:r>
              <a:rPr lang="es-ES" dirty="0" smtClean="0"/>
              <a:t>Tener una charla personal con los alumnos, cada 15 días. </a:t>
            </a:r>
            <a:r>
              <a:rPr lang="es-ES" dirty="0" smtClean="0">
                <a:solidFill>
                  <a:srgbClr val="FF0000"/>
                </a:solidFill>
              </a:rPr>
              <a:t>Interés por conocer y ayudar a cada uno.</a:t>
            </a:r>
          </a:p>
          <a:p>
            <a:r>
              <a:rPr lang="es-ES" dirty="0" smtClean="0"/>
              <a:t>Que no haya en el colegio cuadros de honor con los alumnos más destacados, ni puestos en las clases. </a:t>
            </a:r>
            <a:r>
              <a:rPr lang="es-ES" dirty="0" smtClean="0">
                <a:solidFill>
                  <a:srgbClr val="FF0000"/>
                </a:solidFill>
              </a:rPr>
              <a:t>Lo que importa es cada persona en sí, el crecimiento de cada uno.</a:t>
            </a:r>
          </a:p>
          <a:p>
            <a:r>
              <a:rPr lang="es-ES" dirty="0" smtClean="0"/>
              <a:t>Que </a:t>
            </a:r>
            <a:r>
              <a:rPr lang="es-ES" dirty="0" smtClean="0"/>
              <a:t>los profesores vistan </a:t>
            </a:r>
            <a:r>
              <a:rPr lang="es-ES" dirty="0" smtClean="0"/>
              <a:t>con trajes alegres, juveniles. </a:t>
            </a:r>
            <a:r>
              <a:rPr lang="es-ES" dirty="0" smtClean="0">
                <a:solidFill>
                  <a:srgbClr val="FF0000"/>
                </a:solidFill>
              </a:rPr>
              <a:t>Talante cordial en las </a:t>
            </a:r>
            <a:r>
              <a:rPr lang="es-ES" dirty="0" smtClean="0">
                <a:solidFill>
                  <a:srgbClr val="FF0000"/>
                </a:solidFill>
              </a:rPr>
              <a:t>relaciones.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6480720" cy="36004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Lo fundamental en un centro educativo de educación personalizada.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9600" y="548680"/>
            <a:ext cx="5773738" cy="441920"/>
          </a:xfrm>
        </p:spPr>
        <p:txBody>
          <a:bodyPr/>
          <a:lstStyle/>
          <a:p>
            <a:pPr algn="l"/>
            <a:r>
              <a:rPr lang="es-ES" sz="2400" dirty="0" smtClean="0">
                <a:solidFill>
                  <a:schemeClr val="bg1"/>
                </a:solidFill>
              </a:rPr>
              <a:t>José Antonio Alcázar Cano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común y fundamental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s-ES" dirty="0" smtClean="0"/>
              <a:t>¿Qué aspectos de la vida escolar conforman el núcleo característico de una escuela que ha surgido por el impulso de San Josemaría?</a:t>
            </a:r>
          </a:p>
          <a:p>
            <a:endParaRPr lang="es-ES" dirty="0" smtClean="0"/>
          </a:p>
          <a:p>
            <a:r>
              <a:rPr lang="es-ES" dirty="0" smtClean="0"/>
              <a:t>La respuesta va a venir de la experiencia y de la reflexión, así como de oír a los que empezaron los primeros colegios de este tipo.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809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padres, lo primero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4785395"/>
          </a:xfrm>
        </p:spPr>
        <p:txBody>
          <a:bodyPr/>
          <a:lstStyle/>
          <a:p>
            <a:r>
              <a:rPr lang="es-ES" dirty="0" smtClean="0"/>
              <a:t>En el origen hay siempre un grupo de padres comprometidos con un ideal, y que asumen su responsabilidad de protagonistas de la educación de sus hijos.</a:t>
            </a:r>
          </a:p>
          <a:p>
            <a:r>
              <a:rPr lang="es-ES" dirty="0" smtClean="0"/>
              <a:t>Escuelas que son prolongación del hogar, hasta en el aspecto externo. Y se les llama por su nombre.</a:t>
            </a:r>
          </a:p>
          <a:p>
            <a:r>
              <a:rPr lang="es-ES" dirty="0" smtClean="0"/>
              <a:t>Hay que ver cómo impulsar el protagonismo educativo de los padres, así como su integración en el centro escolar.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46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Padres integrados. Indicadores.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896544"/>
          </a:xfrm>
        </p:spPr>
        <p:txBody>
          <a:bodyPr/>
          <a:lstStyle/>
          <a:p>
            <a:r>
              <a:rPr lang="es-ES" sz="2400" dirty="0" smtClean="0"/>
              <a:t>Se preocupan activamente de la educación de sus hijos.</a:t>
            </a:r>
          </a:p>
          <a:p>
            <a:r>
              <a:rPr lang="es-ES" sz="2400" dirty="0" smtClean="0"/>
              <a:t>Participan en las actividades de formación que el colegio organiza para ellos.</a:t>
            </a:r>
          </a:p>
          <a:p>
            <a:r>
              <a:rPr lang="es-ES" sz="2400" dirty="0" smtClean="0"/>
              <a:t>Ayudan a otros padres a descubrir su protagonismo como educadores.</a:t>
            </a:r>
          </a:p>
          <a:p>
            <a:r>
              <a:rPr lang="es-ES" sz="2400" dirty="0" smtClean="0"/>
              <a:t>Tienen confianza para decir lo que ven bien y lo que ven mal, con lealtad.</a:t>
            </a:r>
          </a:p>
          <a:p>
            <a:r>
              <a:rPr lang="es-ES" sz="2400" dirty="0" smtClean="0"/>
              <a:t>Están orgullosos del colegio de sus hijos y así lo dicen.</a:t>
            </a:r>
          </a:p>
          <a:p>
            <a:r>
              <a:rPr lang="es-ES" sz="2400" dirty="0" smtClean="0"/>
              <a:t>Se comprometen en la defensa pública del colegio y de su modelo educativo.</a:t>
            </a:r>
          </a:p>
          <a:p>
            <a:r>
              <a:rPr lang="es-ES" sz="2400" dirty="0" smtClean="0"/>
              <a:t>Colaboran, según sus posibilidades, en el fondo de becas.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5552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Modos de mejorar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968552"/>
          </a:xfrm>
        </p:spPr>
        <p:txBody>
          <a:bodyPr/>
          <a:lstStyle/>
          <a:p>
            <a:r>
              <a:rPr lang="es-ES" sz="2800" dirty="0" smtClean="0"/>
              <a:t>Informarles mejor sobre el colegio (sobre lo educativo, lo organizativo, lo económico) con transparencia.</a:t>
            </a:r>
          </a:p>
          <a:p>
            <a:r>
              <a:rPr lang="es-ES" sz="2800" dirty="0" smtClean="0"/>
              <a:t>Satisfacción de los padres. Que estén contentos. Medirlo.</a:t>
            </a:r>
          </a:p>
          <a:p>
            <a:pPr lvl="1"/>
            <a:r>
              <a:rPr lang="es-ES" sz="2400" dirty="0" smtClean="0"/>
              <a:t>Trabajar bien (profesionalidad)</a:t>
            </a:r>
          </a:p>
          <a:p>
            <a:pPr lvl="1"/>
            <a:r>
              <a:rPr lang="es-ES" sz="2400" dirty="0" smtClean="0"/>
              <a:t>Cuidado de los detalles en la </a:t>
            </a:r>
            <a:r>
              <a:rPr lang="es-ES" sz="2400" dirty="0"/>
              <a:t>a</a:t>
            </a:r>
            <a:r>
              <a:rPr lang="es-ES" sz="2400" dirty="0" smtClean="0"/>
              <a:t>tención a las familias.</a:t>
            </a:r>
          </a:p>
          <a:p>
            <a:r>
              <a:rPr lang="es-ES" sz="2800" dirty="0" smtClean="0"/>
              <a:t>Cuidar la relación personal en todos los niveles</a:t>
            </a:r>
          </a:p>
          <a:p>
            <a:r>
              <a:rPr lang="es-ES" sz="2800" dirty="0" smtClean="0"/>
              <a:t>Ofrecer cauces para la participación en la vida escolar.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9452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segundo, los profesores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640960" cy="4824536"/>
          </a:xfrm>
        </p:spPr>
        <p:txBody>
          <a:bodyPr/>
          <a:lstStyle/>
          <a:p>
            <a:r>
              <a:rPr lang="es-ES" dirty="0" smtClean="0"/>
              <a:t>Profesores capaces. Y muy trabajadores.</a:t>
            </a:r>
          </a:p>
          <a:p>
            <a:r>
              <a:rPr lang="es-ES" dirty="0" smtClean="0"/>
              <a:t>Profesores entregados a su tarea, entusiasmados.</a:t>
            </a:r>
          </a:p>
          <a:p>
            <a:r>
              <a:rPr lang="es-ES" dirty="0" smtClean="0"/>
              <a:t>Que no den nunca a nadie por perdido.</a:t>
            </a:r>
          </a:p>
          <a:p>
            <a:r>
              <a:rPr lang="es-ES" dirty="0" smtClean="0"/>
              <a:t>Con unidad de vida. El ser es lo que educa.</a:t>
            </a:r>
          </a:p>
          <a:p>
            <a:r>
              <a:rPr lang="es-ES" dirty="0" smtClean="0"/>
              <a:t>En formación continua, en desarrollo profesional.</a:t>
            </a:r>
          </a:p>
        </p:txBody>
      </p:sp>
    </p:spTree>
    <p:extLst>
      <p:ext uri="{BB962C8B-B14F-4D97-AF65-F5344CB8AC3E}">
        <p14:creationId xmlns:p14="http://schemas.microsoft.com/office/powerpoint/2010/main" val="124927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Que quieren a los alumnos y ejercen su autoridad, a la vez que generan respeto y confianza. Atienden a cada uno: todo profesor es un orientador.</a:t>
            </a:r>
          </a:p>
          <a:p>
            <a:r>
              <a:rPr lang="es-ES" dirty="0" smtClean="0"/>
              <a:t>El equipo de profesores. Trabajar en equipo supone confiar en los demás.</a:t>
            </a:r>
          </a:p>
          <a:p>
            <a:endParaRPr lang="es-ES_tradnl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segundo, los profesores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tercero, los alumnos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4896544"/>
          </a:xfrm>
        </p:spPr>
        <p:txBody>
          <a:bodyPr/>
          <a:lstStyle/>
          <a:p>
            <a:r>
              <a:rPr lang="es-ES" dirty="0" smtClean="0"/>
              <a:t>Se busca el óptimo de cada uno. Desarrollo cultural e intelectual.</a:t>
            </a:r>
          </a:p>
          <a:p>
            <a:r>
              <a:rPr lang="es-ES" dirty="0" smtClean="0"/>
              <a:t>Formación humana y cristiana. Una clara identidad cristiana en toda la vida colegial. Atentos a formar corazones y cabezas cristianas.</a:t>
            </a:r>
          </a:p>
          <a:p>
            <a:r>
              <a:rPr lang="es-ES" dirty="0" smtClean="0"/>
              <a:t>Virtudes humanas: laboriosidad, trabajo esforzado, bien acabado, alegría, lealtad, confianza, sinceridad, naturalidad, amistad, libertad responsable.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78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4543" y="0"/>
            <a:ext cx="9716194" cy="1293299"/>
          </a:xfrm>
          <a:prstGeom prst="rect">
            <a:avLst/>
          </a:prstGeom>
          <a:solidFill>
            <a:schemeClr val="accent1"/>
          </a:solidFill>
          <a:effectLst>
            <a:outerShdw blurRad="136525" dir="5040000" sx="102000" sy="102000" algn="tl" rotWithShape="0">
              <a:srgbClr val="000000">
                <a:alpha val="46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3316" name="Título 4"/>
          <p:cNvSpPr>
            <a:spLocks noGrp="1"/>
          </p:cNvSpPr>
          <p:nvPr>
            <p:ph type="ctrTitle"/>
          </p:nvPr>
        </p:nvSpPr>
        <p:spPr>
          <a:xfrm>
            <a:off x="217488" y="306388"/>
            <a:ext cx="8819008" cy="663575"/>
          </a:xfrm>
        </p:spPr>
        <p:txBody>
          <a:bodyPr/>
          <a:lstStyle/>
          <a:p>
            <a:r>
              <a:rPr lang="es-ES_tradnl" sz="3200" dirty="0" smtClean="0">
                <a:latin typeface="Omnes-Light" charset="0"/>
                <a:cs typeface="Omnes-Light" charset="0"/>
              </a:rPr>
              <a:t>Bases para una educación centrada en la persona</a:t>
            </a:r>
            <a:endParaRPr lang="es-ES" sz="3200" i="1" dirty="0">
              <a:latin typeface="Omnes-Light" charset="0"/>
              <a:cs typeface="Omnes-Light" charset="0"/>
            </a:endParaRPr>
          </a:p>
        </p:txBody>
      </p:sp>
      <p:pic>
        <p:nvPicPr>
          <p:cNvPr id="13317" name="Imagen 2"/>
          <p:cNvPicPr>
            <a:picLocks noChangeAspect="1"/>
          </p:cNvPicPr>
          <p:nvPr/>
        </p:nvPicPr>
        <p:blipFill>
          <a:blip r:embed="rId3">
            <a:lum bright="100000"/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8" y="6335713"/>
            <a:ext cx="9509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3634" y="1172565"/>
            <a:ext cx="9495286" cy="64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ntita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3E31C6D8031D44983CFE3C1B8B1EADB" ma:contentTypeVersion="3" ma:contentTypeDescription="Crear nuevo documento." ma:contentTypeScope="" ma:versionID="54d51c3a4c6c4a8c2fc914ceef912d73">
  <xsd:schema xmlns:xsd="http://www.w3.org/2001/XMLSchema" xmlns:xs="http://www.w3.org/2001/XMLSchema" xmlns:p="http://schemas.microsoft.com/office/2006/metadata/properties" xmlns:ns1="http://schemas.microsoft.com/sharepoint/v3" xmlns:ns2="e48a268f-ff3b-4412-9368-6d81c1ca0ee3" targetNamespace="http://schemas.microsoft.com/office/2006/metadata/properties" ma:root="true" ma:fieldsID="ed86ef8ba2cd00b62a6d7c326c992fcf" ns1:_="" ns2:_="">
    <xsd:import namespace="http://schemas.microsoft.com/sharepoint/v3"/>
    <xsd:import namespace="e48a268f-ff3b-4412-9368-6d81c1ca0ee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a268f-ff3b-4412-9368-6d81c1ca0e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4316695-54F0-4AED-87BF-E7108EBDFBE7}"/>
</file>

<file path=customXml/itemProps2.xml><?xml version="1.0" encoding="utf-8"?>
<ds:datastoreItem xmlns:ds="http://schemas.openxmlformats.org/officeDocument/2006/customXml" ds:itemID="{B4362C3E-1E81-4E75-8A3A-C8A76BEBA9E2}"/>
</file>

<file path=customXml/itemProps3.xml><?xml version="1.0" encoding="utf-8"?>
<ds:datastoreItem xmlns:ds="http://schemas.openxmlformats.org/officeDocument/2006/customXml" ds:itemID="{016FAF10-8A0B-4297-A0E8-EC0962F09989}"/>
</file>

<file path=docProps/app.xml><?xml version="1.0" encoding="utf-8"?>
<Properties xmlns="http://schemas.openxmlformats.org/officeDocument/2006/extended-properties" xmlns:vt="http://schemas.openxmlformats.org/officeDocument/2006/docPropsVTypes">
  <Template>Identitas1</Template>
  <TotalTime>192</TotalTime>
  <Words>766</Words>
  <Application>Microsoft Office PowerPoint</Application>
  <PresentationFormat>Presentación en pantalla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Identitas1</vt:lpstr>
      <vt:lpstr>Lo fundamental en un centro educativo que promueve una educación centrada en la persona. </vt:lpstr>
      <vt:lpstr>Lo común y fundamental</vt:lpstr>
      <vt:lpstr>Los padres, lo primero</vt:lpstr>
      <vt:lpstr>Padres integrados. Indicadores.</vt:lpstr>
      <vt:lpstr>Modos de mejorar</vt:lpstr>
      <vt:lpstr>Lo segundo, los profesores</vt:lpstr>
      <vt:lpstr>Lo segundo, los profesores</vt:lpstr>
      <vt:lpstr>Lo tercero, los alumnos</vt:lpstr>
      <vt:lpstr>Bases para una educación centrada en la persona</vt:lpstr>
      <vt:lpstr>Ideas básicas</vt:lpstr>
      <vt:lpstr>Ideas básicas</vt:lpstr>
      <vt:lpstr>Ideas básicas</vt:lpstr>
      <vt:lpstr>14 de octubre de 1951. 3 indicaciones</vt:lpstr>
      <vt:lpstr>Lo fundamental en un centro educativo de educación personalizada. 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e indicadores de personalización educativa. Lo fundamental en un centro educativo de educación personalizada.</dc:title>
  <dc:creator>Jose Antonio Alcazar</dc:creator>
  <cp:lastModifiedBy>José Antonio Alcázar Cano</cp:lastModifiedBy>
  <cp:revision>23</cp:revision>
  <dcterms:created xsi:type="dcterms:W3CDTF">2011-04-20T18:38:04Z</dcterms:created>
  <dcterms:modified xsi:type="dcterms:W3CDTF">2015-04-17T00:35:20Z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0x01010043E31C6D8031D44983CFE3C1B8B1EADB</vt:lpwstr>
  </property>
</Properties>
</file>